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70" r:id="rId12"/>
    <p:sldId id="268" r:id="rId13"/>
    <p:sldId id="269" r:id="rId14"/>
    <p:sldId id="267" r:id="rId15"/>
    <p:sldId id="265" r:id="rId16"/>
  </p:sldIdLst>
  <p:sldSz cx="18288000" cy="10287000"/>
  <p:notesSz cx="6858000" cy="9144000"/>
  <p:embeddedFontLst>
    <p:embeddedFont>
      <p:font typeface="Arimo Bold" panose="020B0704020202020204" pitchFamily="34" charset="0"/>
      <p:regular r:id="rId18"/>
      <p:bold r:id="rId19"/>
    </p:embeddedFont>
    <p:embeddedFont>
      <p:font typeface="Inter" panose="020B0502030000000004" pitchFamily="3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558" autoAdjust="0"/>
  </p:normalViewPr>
  <p:slideViewPr>
    <p:cSldViewPr>
      <p:cViewPr varScale="1">
        <p:scale>
          <a:sx n="80" d="100"/>
          <a:sy n="80" d="100"/>
        </p:scale>
        <p:origin x="824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04.12.2024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7850237" y="2845891"/>
            <a:ext cx="9445526" cy="1807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Health Care Management                         System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0237" y="5112692"/>
            <a:ext cx="944552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This presentation outlines the design and implementation of a Health Care Management System database, encompassing patient records, appointments, billing, and lab test management.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845475" y="6894611"/>
            <a:ext cx="463154" cy="463154"/>
            <a:chOff x="0" y="0"/>
            <a:chExt cx="617538" cy="61753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17601" cy="617601"/>
            </a:xfrm>
            <a:custGeom>
              <a:avLst/>
              <a:gdLst/>
              <a:ahLst/>
              <a:cxnLst/>
              <a:rect l="l" t="t" r="r" b="b"/>
              <a:pathLst>
                <a:path w="617601" h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A8E2DDA6-64F2-8D5D-2AD3-AEE438C2538E}"/>
              </a:ext>
            </a:extLst>
          </p:cNvPr>
          <p:cNvSpPr txBox="1"/>
          <p:nvPr/>
        </p:nvSpPr>
        <p:spPr>
          <a:xfrm>
            <a:off x="281585" y="183558"/>
            <a:ext cx="18190110" cy="871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Data Definition Language (DDL)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3279BE88-486E-F78E-1419-53B130D545BA}"/>
              </a:ext>
            </a:extLst>
          </p:cNvPr>
          <p:cNvSpPr txBox="1"/>
          <p:nvPr/>
        </p:nvSpPr>
        <p:spPr>
          <a:xfrm>
            <a:off x="457200" y="876300"/>
            <a:ext cx="5281015" cy="7838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28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TRIGGERS AND FUNCTIONS: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C61348-A149-1583-50F0-FDB6976B9864}"/>
              </a:ext>
            </a:extLst>
          </p:cNvPr>
          <p:cNvSpPr txBox="1"/>
          <p:nvPr/>
        </p:nvSpPr>
        <p:spPr>
          <a:xfrm>
            <a:off x="8382000" y="1680565"/>
            <a:ext cx="67818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OR REPLACE FUNCTION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assign_record_id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()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RETURNS TRIGGER AS $$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BEGIN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NEW.RecordID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:=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nextval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('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record_id_seq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');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RETURN NEW;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END;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$$ LANGUAGE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plpgsql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OR REPLACE FUNCTION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assign_test_id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()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RETURNS TRIGGER AS $$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BEGIN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NEW.TestID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:=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nextval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('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test_id_seq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');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RETURN NEW;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END;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$$ LANGUAGE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plpgsql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OR REPLACE FUNCTION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assign_bill_id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()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RETURNS TRIGGER AS $$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BEGIN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NEW.BillID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:=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nextval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('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bill_id_sequen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');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RETURN NEW;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END;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$$ LANGUAGE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plpgsql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;</a:t>
            </a:r>
            <a:endParaRPr lang="en-IN" sz="2000" dirty="0">
              <a:effectLst/>
              <a:ea typeface="Carlito"/>
              <a:cs typeface="Carli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C8792B-AE61-51D9-FDE8-AEA650639E25}"/>
              </a:ext>
            </a:extLst>
          </p:cNvPr>
          <p:cNvSpPr txBox="1"/>
          <p:nvPr/>
        </p:nvSpPr>
        <p:spPr>
          <a:xfrm>
            <a:off x="457200" y="2035808"/>
            <a:ext cx="7324553" cy="8063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OR REPLACE FUNCTION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assign_patient_id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()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RETURNS TRIGGER AS $$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BEGIN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NEW.PatientID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:=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nextval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('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patient_id_seq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');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RETURN NEW;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END;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$$ LANGUAGE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plpgsql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OR REPLACE FUNCTION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assign_doctor_id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()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RETURNS TRIGGER AS $$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BEGIN    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	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NEW.DoctorID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:=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nextval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('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doctor_id_seq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');     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	RETURN NEW;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END; 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$$ LANGUAGE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plpgsql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OR REPLACE FUNCTION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assign_appointment_id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()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RETURNS TRIGGER AS $$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BEGIN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	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NEW.AppointmentID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:=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nextval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('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appointment_id_seq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');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	RETURN NEW;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END;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$$ LANGUAGE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plpgsql</a:t>
            </a: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;</a:t>
            </a:r>
            <a:endParaRPr lang="en-IN" sz="2000" dirty="0">
              <a:effectLst/>
              <a:ea typeface="Carlito"/>
              <a:cs typeface="Carlito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185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427C22-CAB9-5F6E-1615-A539508F623E}"/>
              </a:ext>
            </a:extLst>
          </p:cNvPr>
          <p:cNvSpPr txBox="1"/>
          <p:nvPr/>
        </p:nvSpPr>
        <p:spPr>
          <a:xfrm>
            <a:off x="533400" y="876300"/>
            <a:ext cx="13182600" cy="5040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 Manipulation Language - DML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b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DML consists of SQL commands used to </a:t>
            </a:r>
            <a:r>
              <a:rPr lang="en-US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retrieve, insert, update, and delete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data in a database. It allows users to manipulate data stored in tables without affecting the database structure.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Examples of DML Commands:</a:t>
            </a:r>
            <a:endParaRPr lang="en-US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SELECT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Retrieves data from one or more tables.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INSERT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Adds new rows to a table.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UPDATE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Modifies existing data in a table.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DELETE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Removes rows from a table.</a:t>
            </a:r>
          </a:p>
        </p:txBody>
      </p:sp>
    </p:spTree>
    <p:extLst>
      <p:ext uri="{BB962C8B-B14F-4D97-AF65-F5344CB8AC3E}">
        <p14:creationId xmlns:p14="http://schemas.microsoft.com/office/powerpoint/2010/main" val="2823007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9E6671AF-110C-4E4D-BEB4-1323A3136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E960AA-3229-423D-8643-521E23B8ABC2}"/>
              </a:ext>
            </a:extLst>
          </p:cNvPr>
          <p:cNvSpPr txBox="1"/>
          <p:nvPr/>
        </p:nvSpPr>
        <p:spPr>
          <a:xfrm>
            <a:off x="1142703" y="466342"/>
            <a:ext cx="7333785" cy="30007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latin typeface="+mj-lt"/>
                <a:ea typeface="+mj-ea"/>
                <a:cs typeface="+mj-cs"/>
              </a:rPr>
              <a:t>Advanced Queries with Outputs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CD5C6E-8B57-2816-0A0B-713B1106B2B7}"/>
              </a:ext>
            </a:extLst>
          </p:cNvPr>
          <p:cNvSpPr txBox="1"/>
          <p:nvPr/>
        </p:nvSpPr>
        <p:spPr>
          <a:xfrm>
            <a:off x="9258597" y="699518"/>
            <a:ext cx="7886700" cy="4139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R="117475">
              <a:lnSpc>
                <a:spcPct val="90000"/>
              </a:lnSpc>
              <a:spcAft>
                <a:spcPts val="25"/>
              </a:spcAft>
            </a:pPr>
            <a:endParaRPr lang="en-US" sz="2300" dirty="0">
              <a:effectLst/>
            </a:endParaRPr>
          </a:p>
          <a:p>
            <a:pPr>
              <a:lnSpc>
                <a:spcPct val="90000"/>
              </a:lnSpc>
              <a:spcAft>
                <a:spcPts val="25"/>
              </a:spcAft>
            </a:pPr>
            <a:r>
              <a:rPr lang="en-US" sz="2300" dirty="0">
                <a:effectLst/>
                <a:latin typeface="+mj-lt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C723B5-DE8B-91A7-7B8A-B1C0430591E5}"/>
              </a:ext>
            </a:extLst>
          </p:cNvPr>
          <p:cNvSpPr txBox="1"/>
          <p:nvPr/>
        </p:nvSpPr>
        <p:spPr>
          <a:xfrm>
            <a:off x="9619190" y="466342"/>
            <a:ext cx="8135409" cy="5385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9885" indent="-285750">
              <a:lnSpc>
                <a:spcPct val="107000"/>
              </a:lnSpc>
              <a:spcAft>
                <a:spcPts val="25"/>
              </a:spcAft>
              <a:buFont typeface="Wingdings" pitchFamily="2" charset="2"/>
              <a:buChar char="Ø"/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Show  the total number of appointments and total revenue generated by each doctor order by revenue</a:t>
            </a:r>
            <a:endParaRPr lang="en-IN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endParaRPr lang="en-IN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d.Name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DoctorName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subquery.TotalAppointments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subquery.TotalRevenue</a:t>
            </a:r>
            <a:endParaRPr lang="en-IN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 Doctor d</a:t>
            </a: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JOIN (</a:t>
            </a: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-- Subquery to calculate total appointments and revenue for each doctor</a:t>
            </a: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SELECT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a.DoctorID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COUNT(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a.AppointmentID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AS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TotalAppointments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SUM(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b.TotalAmount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AS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TotalRevenue</a:t>
            </a:r>
            <a:endParaRPr lang="en-IN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FROM Appointment a</a:t>
            </a: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JOIN Billing b ON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a.AppointmentID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b.AppointmentID</a:t>
            </a:r>
            <a:endParaRPr lang="en-IN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GROUP BY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a.DoctorID</a:t>
            </a:r>
            <a:endParaRPr lang="en-IN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subquery ON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d.DoctorID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subquery.DoctorID</a:t>
            </a:r>
            <a:endParaRPr lang="en-IN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ORDER BY </a:t>
            </a:r>
            <a:r>
              <a:rPr lang="en-IN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subquery.TotalRevenue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DESC;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DE7C9E-94F2-5B96-12F7-A42BAA039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5814767"/>
            <a:ext cx="16459496" cy="351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379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0B1E4C-E295-687A-5E36-247BB5A8BBC6}"/>
              </a:ext>
            </a:extLst>
          </p:cNvPr>
          <p:cNvSpPr txBox="1"/>
          <p:nvPr/>
        </p:nvSpPr>
        <p:spPr>
          <a:xfrm>
            <a:off x="1371600" y="1181100"/>
            <a:ext cx="4876800" cy="1421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Advanced Queries with Outputs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83C291-4BC1-E6F9-CC19-34906D7D0D7D}"/>
              </a:ext>
            </a:extLst>
          </p:cNvPr>
          <p:cNvSpPr txBox="1"/>
          <p:nvPr/>
        </p:nvSpPr>
        <p:spPr>
          <a:xfrm>
            <a:off x="8382000" y="876300"/>
            <a:ext cx="9220200" cy="5516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0485" marR="117475" indent="-6350" algn="just">
              <a:lnSpc>
                <a:spcPct val="103000"/>
              </a:lnSpc>
              <a:spcAft>
                <a:spcPts val="25"/>
              </a:spcAft>
            </a:pPr>
            <a:endParaRPr lang="en-IN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9885" marR="117475" indent="-285750" algn="just">
              <a:lnSpc>
                <a:spcPct val="103000"/>
              </a:lnSpc>
              <a:spcAft>
                <a:spcPts val="25"/>
              </a:spcAft>
              <a:buFont typeface="Wingdings" pitchFamily="2" charset="2"/>
              <a:buChar char="Ø"/>
            </a:pPr>
            <a:r>
              <a:rPr lang="en-IN" sz="2400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Identify the patients who have completed all their payments and are not associated with any pending payment status in the billing system</a:t>
            </a:r>
          </a:p>
          <a:p>
            <a:pPr marL="70485" marR="117475" indent="-6350" algn="just">
              <a:lnSpc>
                <a:spcPct val="103000"/>
              </a:lnSpc>
              <a:spcAft>
                <a:spcPts val="25"/>
              </a:spcAft>
            </a:pPr>
            <a:endParaRPr lang="en-IN" sz="24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0485" marR="117475" indent="-6350" algn="just">
              <a:lnSpc>
                <a:spcPct val="103000"/>
              </a:lnSpc>
              <a:spcAft>
                <a:spcPts val="25"/>
              </a:spcAft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 DISTINCT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p.Name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PatientName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70485" marR="117475" indent="-6350" algn="just">
              <a:lnSpc>
                <a:spcPct val="103000"/>
              </a:lnSpc>
              <a:spcAft>
                <a:spcPts val="25"/>
              </a:spcAft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 </a:t>
            </a:r>
            <a:r>
              <a:rPr lang="en-IN" sz="2400" kern="1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Patients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 </a:t>
            </a:r>
          </a:p>
          <a:p>
            <a:pPr marL="70485" marR="117475" indent="-6350" algn="just">
              <a:lnSpc>
                <a:spcPct val="103000"/>
              </a:lnSpc>
              <a:spcAft>
                <a:spcPts val="25"/>
              </a:spcAft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JOIN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MedicalRecord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 ON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p.PatientID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m.PatientID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70485" marR="117475" indent="-6350" algn="just">
              <a:lnSpc>
                <a:spcPct val="103000"/>
              </a:lnSpc>
              <a:spcAft>
                <a:spcPts val="25"/>
              </a:spcAft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JOIN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Lab_Tests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 ON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m.RecordID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l.RecordID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70485" marR="117475" indent="-6350" algn="just">
              <a:lnSpc>
                <a:spcPct val="103000"/>
              </a:lnSpc>
              <a:spcAft>
                <a:spcPts val="25"/>
              </a:spcAft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WHERE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p.PatientID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NOT IN ( </a:t>
            </a:r>
          </a:p>
          <a:p>
            <a:pPr marL="70485" marR="117475" indent="-6350" algn="just">
              <a:lnSpc>
                <a:spcPct val="103000"/>
              </a:lnSpc>
              <a:spcAft>
                <a:spcPts val="25"/>
              </a:spcAft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SELECT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b.PatientID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</a:p>
          <a:p>
            <a:pPr marL="70485" marR="117475" indent="-6350" algn="just">
              <a:lnSpc>
                <a:spcPct val="103000"/>
              </a:lnSpc>
              <a:spcAft>
                <a:spcPts val="25"/>
              </a:spcAft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FROM Billing b </a:t>
            </a:r>
          </a:p>
          <a:p>
            <a:pPr marL="70485" marR="117475" indent="-6350" algn="just">
              <a:lnSpc>
                <a:spcPct val="103000"/>
              </a:lnSpc>
              <a:spcAft>
                <a:spcPts val="25"/>
              </a:spcAft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WHERE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b.PaymentStatus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'Pending' </a:t>
            </a:r>
          </a:p>
          <a:p>
            <a:pPr marL="70485" marR="117475" indent="-6350" algn="just">
              <a:lnSpc>
                <a:spcPct val="103000"/>
              </a:lnSpc>
              <a:spcAft>
                <a:spcPts val="25"/>
              </a:spcAft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); </a:t>
            </a:r>
          </a:p>
          <a:p>
            <a:pPr marL="70485" indent="-6350" algn="l">
              <a:lnSpc>
                <a:spcPct val="107000"/>
              </a:lnSpc>
              <a:spcAft>
                <a:spcPts val="2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7C8A7D-972F-9184-E10E-8A2A706DA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5879318"/>
            <a:ext cx="16459200" cy="429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67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holding a puzzle piece&#10;&#10;Description automatically generated">
            <a:extLst>
              <a:ext uri="{FF2B5EF4-FFF2-40B4-BE49-F238E27FC236}">
                <a16:creationId xmlns:a16="http://schemas.microsoft.com/office/drawing/2014/main" id="{BDB8E171-682A-AA68-7AFC-EDDAB9D26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400" y="3314700"/>
            <a:ext cx="5029200" cy="3733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813FD4-3185-79D5-62CE-491CBFF0AF1F}"/>
              </a:ext>
            </a:extLst>
          </p:cNvPr>
          <p:cNvSpPr txBox="1"/>
          <p:nvPr/>
        </p:nvSpPr>
        <p:spPr>
          <a:xfrm flipH="1">
            <a:off x="1327731" y="647700"/>
            <a:ext cx="6825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Challenges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FFADC1-7896-28F1-7DA9-42A280706C20}"/>
              </a:ext>
            </a:extLst>
          </p:cNvPr>
          <p:cNvSpPr txBox="1"/>
          <p:nvPr/>
        </p:nvSpPr>
        <p:spPr>
          <a:xfrm>
            <a:off x="1447800" y="1866900"/>
            <a:ext cx="6553200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Handling intricate relationships among patients, doctors, appointments, medical records, and billing systems while ensuring data consistency and integrity.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Ensuring efficient database queries and real-time data retrieval for vast amounts of patient records, diagnostic reports, and treatment histories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Implementing robust triggers and functions to automate essential processes, such as auto-assigning and incrementing unique IDs for patients, doctors, appointments, medical records, tests, and billing entries.</a:t>
            </a:r>
          </a:p>
        </p:txBody>
      </p:sp>
    </p:spTree>
    <p:extLst>
      <p:ext uri="{BB962C8B-B14F-4D97-AF65-F5344CB8AC3E}">
        <p14:creationId xmlns:p14="http://schemas.microsoft.com/office/powerpoint/2010/main" val="3059468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7850237" y="3491805"/>
            <a:ext cx="7442746" cy="9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Conclusion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0237" y="4828283"/>
            <a:ext cx="9445526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well-designed Health Care Management System database enhances operational efficiency and improves data security. It supports effective patient care and provides a robust foundation for future advancements.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-121953" y="320575"/>
            <a:ext cx="18288000" cy="10699551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481868" y="-110636"/>
            <a:ext cx="19007830" cy="10813851"/>
            <a:chOff x="-959772" y="-702468"/>
            <a:chExt cx="25343774" cy="14418468"/>
          </a:xfrm>
        </p:grpSpPr>
        <p:sp>
          <p:nvSpPr>
            <p:cNvPr id="4" name="Freeform 4"/>
            <p:cNvSpPr/>
            <p:nvPr/>
          </p:nvSpPr>
          <p:spPr>
            <a:xfrm>
              <a:off x="-959772" y="-702468"/>
              <a:ext cx="25343774" cy="14418468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92238" y="3301753"/>
            <a:ext cx="7442746" cy="9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Project Overview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4978896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Course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670351"/>
            <a:ext cx="780588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BUAN 6320 – Database Foundations for Business Analytics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99401" y="4978896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Group Members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99401" y="5670351"/>
            <a:ext cx="7805886" cy="2258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Don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Thoppil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Jain, </a:t>
            </a:r>
          </a:p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Sushma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Bukkapuram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</a:p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Tara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Canugovi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</a:p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Mounika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Kolle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</a:p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Venkata Lakshmi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Ishwarya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Tatavarthi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992238" y="3491805"/>
            <a:ext cx="7442746" cy="9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Introduction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4828283"/>
            <a:ext cx="9445526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This database design document outlines the requirements and defines the Entity Relationship Diagram (ERD) for a Health Care Management System. The system enables patients to book appointments, manage medical records, and track lab test results.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734" y="0"/>
            <a:ext cx="18288000" cy="11010900"/>
            <a:chOff x="-171116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-171116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92237" y="851744"/>
            <a:ext cx="9002285" cy="871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Entities and Attributes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87475" y="2411016"/>
            <a:ext cx="8019604" cy="2138065"/>
            <a:chOff x="0" y="0"/>
            <a:chExt cx="10692805" cy="2850753"/>
          </a:xfrm>
        </p:grpSpPr>
        <p:sp>
          <p:nvSpPr>
            <p:cNvPr id="7" name="Freeform 7"/>
            <p:cNvSpPr/>
            <p:nvPr/>
          </p:nvSpPr>
          <p:spPr>
            <a:xfrm>
              <a:off x="6350" y="6350"/>
              <a:ext cx="10680064" cy="2838069"/>
            </a:xfrm>
            <a:custGeom>
              <a:avLst/>
              <a:gdLst/>
              <a:ahLst/>
              <a:cxnLst/>
              <a:rect l="l" t="t" r="r" b="b"/>
              <a:pathLst>
                <a:path w="10680064" h="2838069">
                  <a:moveTo>
                    <a:pt x="0" y="158750"/>
                  </a:moveTo>
                  <a:cubicBezTo>
                    <a:pt x="0" y="71120"/>
                    <a:pt x="71374" y="0"/>
                    <a:pt x="159258" y="0"/>
                  </a:cubicBezTo>
                  <a:lnTo>
                    <a:pt x="10520807" y="0"/>
                  </a:lnTo>
                  <a:cubicBezTo>
                    <a:pt x="10608818" y="0"/>
                    <a:pt x="10680064" y="71120"/>
                    <a:pt x="10680064" y="158750"/>
                  </a:cubicBezTo>
                  <a:lnTo>
                    <a:pt x="10680064" y="2679319"/>
                  </a:lnTo>
                  <a:cubicBezTo>
                    <a:pt x="10680064" y="2767076"/>
                    <a:pt x="10608690" y="2838069"/>
                    <a:pt x="10520807" y="2838069"/>
                  </a:cubicBezTo>
                  <a:lnTo>
                    <a:pt x="159258" y="2838069"/>
                  </a:lnTo>
                  <a:cubicBezTo>
                    <a:pt x="71247" y="2838069"/>
                    <a:pt x="0" y="2766949"/>
                    <a:pt x="0" y="2679319"/>
                  </a:cubicBezTo>
                  <a:close/>
                </a:path>
              </a:pathLst>
            </a:custGeom>
            <a:solidFill>
              <a:srgbClr val="CCEE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10692764" cy="2850769"/>
            </a:xfrm>
            <a:custGeom>
              <a:avLst/>
              <a:gdLst/>
              <a:ahLst/>
              <a:cxnLst/>
              <a:rect l="l" t="t" r="r" b="b"/>
              <a:pathLst>
                <a:path w="10692764" h="2850769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157" y="0"/>
                  </a:lnTo>
                  <a:lnTo>
                    <a:pt x="10527157" y="6350"/>
                  </a:lnTo>
                  <a:lnTo>
                    <a:pt x="10527157" y="0"/>
                  </a:lnTo>
                  <a:cubicBezTo>
                    <a:pt x="10618597" y="0"/>
                    <a:pt x="10692764" y="73914"/>
                    <a:pt x="10692764" y="165100"/>
                  </a:cubicBezTo>
                  <a:lnTo>
                    <a:pt x="10686414" y="165100"/>
                  </a:lnTo>
                  <a:lnTo>
                    <a:pt x="10692764" y="165100"/>
                  </a:lnTo>
                  <a:lnTo>
                    <a:pt x="10692764" y="2685669"/>
                  </a:lnTo>
                  <a:lnTo>
                    <a:pt x="10686414" y="2685669"/>
                  </a:lnTo>
                  <a:lnTo>
                    <a:pt x="10692764" y="2685669"/>
                  </a:lnTo>
                  <a:cubicBezTo>
                    <a:pt x="10692764" y="2776855"/>
                    <a:pt x="10618597" y="2850769"/>
                    <a:pt x="10527157" y="2850769"/>
                  </a:cubicBezTo>
                  <a:lnTo>
                    <a:pt x="10527157" y="2844419"/>
                  </a:lnTo>
                  <a:lnTo>
                    <a:pt x="10527157" y="2850769"/>
                  </a:lnTo>
                  <a:lnTo>
                    <a:pt x="165608" y="2850769"/>
                  </a:lnTo>
                  <a:lnTo>
                    <a:pt x="165608" y="2844419"/>
                  </a:lnTo>
                  <a:lnTo>
                    <a:pt x="165608" y="2850769"/>
                  </a:lnTo>
                  <a:cubicBezTo>
                    <a:pt x="74168" y="2850769"/>
                    <a:pt x="0" y="2776855"/>
                    <a:pt x="0" y="268566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85669"/>
                  </a:lnTo>
                  <a:lnTo>
                    <a:pt x="6350" y="2685669"/>
                  </a:lnTo>
                  <a:lnTo>
                    <a:pt x="12700" y="2685669"/>
                  </a:lnTo>
                  <a:cubicBezTo>
                    <a:pt x="12700" y="2769870"/>
                    <a:pt x="81153" y="2838069"/>
                    <a:pt x="165608" y="2838069"/>
                  </a:cubicBezTo>
                  <a:lnTo>
                    <a:pt x="10527157" y="2838069"/>
                  </a:lnTo>
                  <a:cubicBezTo>
                    <a:pt x="10611612" y="2838069"/>
                    <a:pt x="10680064" y="2769743"/>
                    <a:pt x="10680064" y="2685669"/>
                  </a:cubicBezTo>
                  <a:lnTo>
                    <a:pt x="10680064" y="165100"/>
                  </a:lnTo>
                  <a:cubicBezTo>
                    <a:pt x="10680064" y="80899"/>
                    <a:pt x="10611612" y="12700"/>
                    <a:pt x="10527157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85280" y="2680246"/>
            <a:ext cx="3721299" cy="493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Patients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85280" y="3258294"/>
            <a:ext cx="7423994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PatientID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Name,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DateOfBirth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Gender,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ContactInfo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Address,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MedicalHistory</a:t>
            </a:r>
            <a:endParaRPr lang="en-US" sz="2187" dirty="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9281071" y="2411016"/>
            <a:ext cx="8019604" cy="2138065"/>
            <a:chOff x="0" y="0"/>
            <a:chExt cx="10692805" cy="2850753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10680064" cy="2838069"/>
            </a:xfrm>
            <a:custGeom>
              <a:avLst/>
              <a:gdLst/>
              <a:ahLst/>
              <a:cxnLst/>
              <a:rect l="l" t="t" r="r" b="b"/>
              <a:pathLst>
                <a:path w="10680064" h="2838069">
                  <a:moveTo>
                    <a:pt x="0" y="158750"/>
                  </a:moveTo>
                  <a:cubicBezTo>
                    <a:pt x="0" y="71120"/>
                    <a:pt x="71374" y="0"/>
                    <a:pt x="159258" y="0"/>
                  </a:cubicBezTo>
                  <a:lnTo>
                    <a:pt x="10520807" y="0"/>
                  </a:lnTo>
                  <a:cubicBezTo>
                    <a:pt x="10608818" y="0"/>
                    <a:pt x="10680064" y="71120"/>
                    <a:pt x="10680064" y="158750"/>
                  </a:cubicBezTo>
                  <a:lnTo>
                    <a:pt x="10680064" y="2679319"/>
                  </a:lnTo>
                  <a:cubicBezTo>
                    <a:pt x="10680064" y="2767076"/>
                    <a:pt x="10608690" y="2838069"/>
                    <a:pt x="10520807" y="2838069"/>
                  </a:cubicBezTo>
                  <a:lnTo>
                    <a:pt x="159258" y="2838069"/>
                  </a:lnTo>
                  <a:cubicBezTo>
                    <a:pt x="71247" y="2838069"/>
                    <a:pt x="0" y="2766949"/>
                    <a:pt x="0" y="2679319"/>
                  </a:cubicBezTo>
                  <a:close/>
                </a:path>
              </a:pathLst>
            </a:custGeom>
            <a:solidFill>
              <a:srgbClr val="CCEE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0"/>
              <a:ext cx="10692764" cy="2850769"/>
            </a:xfrm>
            <a:custGeom>
              <a:avLst/>
              <a:gdLst/>
              <a:ahLst/>
              <a:cxnLst/>
              <a:rect l="l" t="t" r="r" b="b"/>
              <a:pathLst>
                <a:path w="10692764" h="2850769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157" y="0"/>
                  </a:lnTo>
                  <a:lnTo>
                    <a:pt x="10527157" y="6350"/>
                  </a:lnTo>
                  <a:lnTo>
                    <a:pt x="10527157" y="0"/>
                  </a:lnTo>
                  <a:cubicBezTo>
                    <a:pt x="10618597" y="0"/>
                    <a:pt x="10692764" y="73914"/>
                    <a:pt x="10692764" y="165100"/>
                  </a:cubicBezTo>
                  <a:lnTo>
                    <a:pt x="10686414" y="165100"/>
                  </a:lnTo>
                  <a:lnTo>
                    <a:pt x="10692764" y="165100"/>
                  </a:lnTo>
                  <a:lnTo>
                    <a:pt x="10692764" y="2685669"/>
                  </a:lnTo>
                  <a:lnTo>
                    <a:pt x="10686414" y="2685669"/>
                  </a:lnTo>
                  <a:lnTo>
                    <a:pt x="10692764" y="2685669"/>
                  </a:lnTo>
                  <a:cubicBezTo>
                    <a:pt x="10692764" y="2776855"/>
                    <a:pt x="10618597" y="2850769"/>
                    <a:pt x="10527157" y="2850769"/>
                  </a:cubicBezTo>
                  <a:lnTo>
                    <a:pt x="10527157" y="2844419"/>
                  </a:lnTo>
                  <a:lnTo>
                    <a:pt x="10527157" y="2850769"/>
                  </a:lnTo>
                  <a:lnTo>
                    <a:pt x="165608" y="2850769"/>
                  </a:lnTo>
                  <a:lnTo>
                    <a:pt x="165608" y="2844419"/>
                  </a:lnTo>
                  <a:lnTo>
                    <a:pt x="165608" y="2850769"/>
                  </a:lnTo>
                  <a:cubicBezTo>
                    <a:pt x="74168" y="2850769"/>
                    <a:pt x="0" y="2776855"/>
                    <a:pt x="0" y="268566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85669"/>
                  </a:lnTo>
                  <a:lnTo>
                    <a:pt x="6350" y="2685669"/>
                  </a:lnTo>
                  <a:lnTo>
                    <a:pt x="12700" y="2685669"/>
                  </a:lnTo>
                  <a:cubicBezTo>
                    <a:pt x="12700" y="2769870"/>
                    <a:pt x="81153" y="2838069"/>
                    <a:pt x="165608" y="2838069"/>
                  </a:cubicBezTo>
                  <a:lnTo>
                    <a:pt x="10527157" y="2838069"/>
                  </a:lnTo>
                  <a:cubicBezTo>
                    <a:pt x="10611612" y="2838069"/>
                    <a:pt x="10680064" y="2769743"/>
                    <a:pt x="10680064" y="2685669"/>
                  </a:cubicBezTo>
                  <a:lnTo>
                    <a:pt x="10680064" y="165100"/>
                  </a:lnTo>
                  <a:cubicBezTo>
                    <a:pt x="10680064" y="80899"/>
                    <a:pt x="10611612" y="12700"/>
                    <a:pt x="10527157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578876" y="2680246"/>
            <a:ext cx="3721299" cy="493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Doctor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578876" y="3258294"/>
            <a:ext cx="7423994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DoctorID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Name, Department, Specialty, Experience,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ContactInfo</a:t>
            </a:r>
            <a:endParaRPr lang="en-US" sz="2187" dirty="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987475" y="4823072"/>
            <a:ext cx="8019604" cy="2138065"/>
            <a:chOff x="0" y="0"/>
            <a:chExt cx="10692805" cy="2850753"/>
          </a:xfrm>
        </p:grpSpPr>
        <p:sp>
          <p:nvSpPr>
            <p:cNvPr id="17" name="Freeform 17"/>
            <p:cNvSpPr/>
            <p:nvPr/>
          </p:nvSpPr>
          <p:spPr>
            <a:xfrm>
              <a:off x="6350" y="6350"/>
              <a:ext cx="10680064" cy="2838069"/>
            </a:xfrm>
            <a:custGeom>
              <a:avLst/>
              <a:gdLst/>
              <a:ahLst/>
              <a:cxnLst/>
              <a:rect l="l" t="t" r="r" b="b"/>
              <a:pathLst>
                <a:path w="10680064" h="2838069">
                  <a:moveTo>
                    <a:pt x="0" y="158750"/>
                  </a:moveTo>
                  <a:cubicBezTo>
                    <a:pt x="0" y="71120"/>
                    <a:pt x="71374" y="0"/>
                    <a:pt x="159258" y="0"/>
                  </a:cubicBezTo>
                  <a:lnTo>
                    <a:pt x="10520807" y="0"/>
                  </a:lnTo>
                  <a:cubicBezTo>
                    <a:pt x="10608818" y="0"/>
                    <a:pt x="10680064" y="71120"/>
                    <a:pt x="10680064" y="158750"/>
                  </a:cubicBezTo>
                  <a:lnTo>
                    <a:pt x="10680064" y="2679319"/>
                  </a:lnTo>
                  <a:cubicBezTo>
                    <a:pt x="10680064" y="2767076"/>
                    <a:pt x="10608690" y="2838069"/>
                    <a:pt x="10520807" y="2838069"/>
                  </a:cubicBezTo>
                  <a:lnTo>
                    <a:pt x="159258" y="2838069"/>
                  </a:lnTo>
                  <a:cubicBezTo>
                    <a:pt x="71247" y="2838069"/>
                    <a:pt x="0" y="2766949"/>
                    <a:pt x="0" y="2679319"/>
                  </a:cubicBezTo>
                  <a:close/>
                </a:path>
              </a:pathLst>
            </a:custGeom>
            <a:solidFill>
              <a:srgbClr val="CCEE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0"/>
              <a:ext cx="10692764" cy="2850769"/>
            </a:xfrm>
            <a:custGeom>
              <a:avLst/>
              <a:gdLst/>
              <a:ahLst/>
              <a:cxnLst/>
              <a:rect l="l" t="t" r="r" b="b"/>
              <a:pathLst>
                <a:path w="10692764" h="2850769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157" y="0"/>
                  </a:lnTo>
                  <a:lnTo>
                    <a:pt x="10527157" y="6350"/>
                  </a:lnTo>
                  <a:lnTo>
                    <a:pt x="10527157" y="0"/>
                  </a:lnTo>
                  <a:cubicBezTo>
                    <a:pt x="10618597" y="0"/>
                    <a:pt x="10692764" y="73914"/>
                    <a:pt x="10692764" y="165100"/>
                  </a:cubicBezTo>
                  <a:lnTo>
                    <a:pt x="10686414" y="165100"/>
                  </a:lnTo>
                  <a:lnTo>
                    <a:pt x="10692764" y="165100"/>
                  </a:lnTo>
                  <a:lnTo>
                    <a:pt x="10692764" y="2685669"/>
                  </a:lnTo>
                  <a:lnTo>
                    <a:pt x="10686414" y="2685669"/>
                  </a:lnTo>
                  <a:lnTo>
                    <a:pt x="10692764" y="2685669"/>
                  </a:lnTo>
                  <a:cubicBezTo>
                    <a:pt x="10692764" y="2776855"/>
                    <a:pt x="10618597" y="2850769"/>
                    <a:pt x="10527157" y="2850769"/>
                  </a:cubicBezTo>
                  <a:lnTo>
                    <a:pt x="10527157" y="2844419"/>
                  </a:lnTo>
                  <a:lnTo>
                    <a:pt x="10527157" y="2850769"/>
                  </a:lnTo>
                  <a:lnTo>
                    <a:pt x="165608" y="2850769"/>
                  </a:lnTo>
                  <a:lnTo>
                    <a:pt x="165608" y="2844419"/>
                  </a:lnTo>
                  <a:lnTo>
                    <a:pt x="165608" y="2850769"/>
                  </a:lnTo>
                  <a:cubicBezTo>
                    <a:pt x="74168" y="2850769"/>
                    <a:pt x="0" y="2776855"/>
                    <a:pt x="0" y="268566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85669"/>
                  </a:lnTo>
                  <a:lnTo>
                    <a:pt x="6350" y="2685669"/>
                  </a:lnTo>
                  <a:lnTo>
                    <a:pt x="12700" y="2685669"/>
                  </a:lnTo>
                  <a:cubicBezTo>
                    <a:pt x="12700" y="2769870"/>
                    <a:pt x="81153" y="2838069"/>
                    <a:pt x="165608" y="2838069"/>
                  </a:cubicBezTo>
                  <a:lnTo>
                    <a:pt x="10527157" y="2838069"/>
                  </a:lnTo>
                  <a:cubicBezTo>
                    <a:pt x="10611612" y="2838069"/>
                    <a:pt x="10680064" y="2769743"/>
                    <a:pt x="10680064" y="2685669"/>
                  </a:cubicBezTo>
                  <a:lnTo>
                    <a:pt x="10680064" y="165100"/>
                  </a:lnTo>
                  <a:cubicBezTo>
                    <a:pt x="10680064" y="80899"/>
                    <a:pt x="10611612" y="12700"/>
                    <a:pt x="10527157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285280" y="5092304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Appointment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85280" y="5670351"/>
            <a:ext cx="7423994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AppointmentID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PatientID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DoctorID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Date,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AppointmentReason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Status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9281071" y="4823072"/>
            <a:ext cx="8019604" cy="2138065"/>
            <a:chOff x="0" y="0"/>
            <a:chExt cx="10692805" cy="2850753"/>
          </a:xfrm>
        </p:grpSpPr>
        <p:sp>
          <p:nvSpPr>
            <p:cNvPr id="22" name="Freeform 22"/>
            <p:cNvSpPr/>
            <p:nvPr/>
          </p:nvSpPr>
          <p:spPr>
            <a:xfrm>
              <a:off x="6350" y="6350"/>
              <a:ext cx="10680064" cy="2838069"/>
            </a:xfrm>
            <a:custGeom>
              <a:avLst/>
              <a:gdLst/>
              <a:ahLst/>
              <a:cxnLst/>
              <a:rect l="l" t="t" r="r" b="b"/>
              <a:pathLst>
                <a:path w="10680064" h="2838069">
                  <a:moveTo>
                    <a:pt x="0" y="158750"/>
                  </a:moveTo>
                  <a:cubicBezTo>
                    <a:pt x="0" y="71120"/>
                    <a:pt x="71374" y="0"/>
                    <a:pt x="159258" y="0"/>
                  </a:cubicBezTo>
                  <a:lnTo>
                    <a:pt x="10520807" y="0"/>
                  </a:lnTo>
                  <a:cubicBezTo>
                    <a:pt x="10608818" y="0"/>
                    <a:pt x="10680064" y="71120"/>
                    <a:pt x="10680064" y="158750"/>
                  </a:cubicBezTo>
                  <a:lnTo>
                    <a:pt x="10680064" y="2679319"/>
                  </a:lnTo>
                  <a:cubicBezTo>
                    <a:pt x="10680064" y="2767076"/>
                    <a:pt x="10608690" y="2838069"/>
                    <a:pt x="10520807" y="2838069"/>
                  </a:cubicBezTo>
                  <a:lnTo>
                    <a:pt x="159258" y="2838069"/>
                  </a:lnTo>
                  <a:cubicBezTo>
                    <a:pt x="71247" y="2838069"/>
                    <a:pt x="0" y="2766949"/>
                    <a:pt x="0" y="2679319"/>
                  </a:cubicBezTo>
                  <a:close/>
                </a:path>
              </a:pathLst>
            </a:custGeom>
            <a:solidFill>
              <a:srgbClr val="CCEE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0" y="0"/>
              <a:ext cx="10692764" cy="2850769"/>
            </a:xfrm>
            <a:custGeom>
              <a:avLst/>
              <a:gdLst/>
              <a:ahLst/>
              <a:cxnLst/>
              <a:rect l="l" t="t" r="r" b="b"/>
              <a:pathLst>
                <a:path w="10692764" h="2850769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157" y="0"/>
                  </a:lnTo>
                  <a:lnTo>
                    <a:pt x="10527157" y="6350"/>
                  </a:lnTo>
                  <a:lnTo>
                    <a:pt x="10527157" y="0"/>
                  </a:lnTo>
                  <a:cubicBezTo>
                    <a:pt x="10618597" y="0"/>
                    <a:pt x="10692764" y="73914"/>
                    <a:pt x="10692764" y="165100"/>
                  </a:cubicBezTo>
                  <a:lnTo>
                    <a:pt x="10686414" y="165100"/>
                  </a:lnTo>
                  <a:lnTo>
                    <a:pt x="10692764" y="165100"/>
                  </a:lnTo>
                  <a:lnTo>
                    <a:pt x="10692764" y="2685669"/>
                  </a:lnTo>
                  <a:lnTo>
                    <a:pt x="10686414" y="2685669"/>
                  </a:lnTo>
                  <a:lnTo>
                    <a:pt x="10692764" y="2685669"/>
                  </a:lnTo>
                  <a:cubicBezTo>
                    <a:pt x="10692764" y="2776855"/>
                    <a:pt x="10618597" y="2850769"/>
                    <a:pt x="10527157" y="2850769"/>
                  </a:cubicBezTo>
                  <a:lnTo>
                    <a:pt x="10527157" y="2844419"/>
                  </a:lnTo>
                  <a:lnTo>
                    <a:pt x="10527157" y="2850769"/>
                  </a:lnTo>
                  <a:lnTo>
                    <a:pt x="165608" y="2850769"/>
                  </a:lnTo>
                  <a:lnTo>
                    <a:pt x="165608" y="2844419"/>
                  </a:lnTo>
                  <a:lnTo>
                    <a:pt x="165608" y="2850769"/>
                  </a:lnTo>
                  <a:cubicBezTo>
                    <a:pt x="74168" y="2850769"/>
                    <a:pt x="0" y="2776855"/>
                    <a:pt x="0" y="268566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85669"/>
                  </a:lnTo>
                  <a:lnTo>
                    <a:pt x="6350" y="2685669"/>
                  </a:lnTo>
                  <a:lnTo>
                    <a:pt x="12700" y="2685669"/>
                  </a:lnTo>
                  <a:cubicBezTo>
                    <a:pt x="12700" y="2769870"/>
                    <a:pt x="81153" y="2838069"/>
                    <a:pt x="165608" y="2838069"/>
                  </a:cubicBezTo>
                  <a:lnTo>
                    <a:pt x="10527157" y="2838069"/>
                  </a:lnTo>
                  <a:cubicBezTo>
                    <a:pt x="10611612" y="2838069"/>
                    <a:pt x="10680064" y="2769743"/>
                    <a:pt x="10680064" y="2685669"/>
                  </a:cubicBezTo>
                  <a:lnTo>
                    <a:pt x="10680064" y="165100"/>
                  </a:lnTo>
                  <a:cubicBezTo>
                    <a:pt x="10680064" y="80899"/>
                    <a:pt x="10611612" y="12700"/>
                    <a:pt x="10527157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9578876" y="5092304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Billing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578876" y="5670351"/>
            <a:ext cx="7423994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BillID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PatientID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AppointmentID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TotalAmount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Date,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PaymentStatus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InsuranceDetails</a:t>
            </a:r>
            <a:endParaRPr lang="en-US" sz="2187" dirty="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6" name="Group 26"/>
          <p:cNvGrpSpPr/>
          <p:nvPr/>
        </p:nvGrpSpPr>
        <p:grpSpPr>
          <a:xfrm>
            <a:off x="987475" y="7235130"/>
            <a:ext cx="8019604" cy="2138065"/>
            <a:chOff x="0" y="0"/>
            <a:chExt cx="10692805" cy="2850753"/>
          </a:xfrm>
        </p:grpSpPr>
        <p:sp>
          <p:nvSpPr>
            <p:cNvPr id="27" name="Freeform 27"/>
            <p:cNvSpPr/>
            <p:nvPr/>
          </p:nvSpPr>
          <p:spPr>
            <a:xfrm>
              <a:off x="6350" y="6350"/>
              <a:ext cx="10680064" cy="2838069"/>
            </a:xfrm>
            <a:custGeom>
              <a:avLst/>
              <a:gdLst/>
              <a:ahLst/>
              <a:cxnLst/>
              <a:rect l="l" t="t" r="r" b="b"/>
              <a:pathLst>
                <a:path w="10680064" h="2838069">
                  <a:moveTo>
                    <a:pt x="0" y="158750"/>
                  </a:moveTo>
                  <a:cubicBezTo>
                    <a:pt x="0" y="71120"/>
                    <a:pt x="71374" y="0"/>
                    <a:pt x="159258" y="0"/>
                  </a:cubicBezTo>
                  <a:lnTo>
                    <a:pt x="10520807" y="0"/>
                  </a:lnTo>
                  <a:cubicBezTo>
                    <a:pt x="10608818" y="0"/>
                    <a:pt x="10680064" y="71120"/>
                    <a:pt x="10680064" y="158750"/>
                  </a:cubicBezTo>
                  <a:lnTo>
                    <a:pt x="10680064" y="2679319"/>
                  </a:lnTo>
                  <a:cubicBezTo>
                    <a:pt x="10680064" y="2767076"/>
                    <a:pt x="10608690" y="2838069"/>
                    <a:pt x="10520807" y="2838069"/>
                  </a:cubicBezTo>
                  <a:lnTo>
                    <a:pt x="159258" y="2838069"/>
                  </a:lnTo>
                  <a:cubicBezTo>
                    <a:pt x="71247" y="2838069"/>
                    <a:pt x="0" y="2766949"/>
                    <a:pt x="0" y="2679319"/>
                  </a:cubicBezTo>
                  <a:close/>
                </a:path>
              </a:pathLst>
            </a:custGeom>
            <a:solidFill>
              <a:srgbClr val="CCEE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0" y="0"/>
              <a:ext cx="10692764" cy="2850769"/>
            </a:xfrm>
            <a:custGeom>
              <a:avLst/>
              <a:gdLst/>
              <a:ahLst/>
              <a:cxnLst/>
              <a:rect l="l" t="t" r="r" b="b"/>
              <a:pathLst>
                <a:path w="10692764" h="2850769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157" y="0"/>
                  </a:lnTo>
                  <a:lnTo>
                    <a:pt x="10527157" y="6350"/>
                  </a:lnTo>
                  <a:lnTo>
                    <a:pt x="10527157" y="0"/>
                  </a:lnTo>
                  <a:cubicBezTo>
                    <a:pt x="10618597" y="0"/>
                    <a:pt x="10692764" y="73914"/>
                    <a:pt x="10692764" y="165100"/>
                  </a:cubicBezTo>
                  <a:lnTo>
                    <a:pt x="10686414" y="165100"/>
                  </a:lnTo>
                  <a:lnTo>
                    <a:pt x="10692764" y="165100"/>
                  </a:lnTo>
                  <a:lnTo>
                    <a:pt x="10692764" y="2685669"/>
                  </a:lnTo>
                  <a:lnTo>
                    <a:pt x="10686414" y="2685669"/>
                  </a:lnTo>
                  <a:lnTo>
                    <a:pt x="10692764" y="2685669"/>
                  </a:lnTo>
                  <a:cubicBezTo>
                    <a:pt x="10692764" y="2776855"/>
                    <a:pt x="10618597" y="2850769"/>
                    <a:pt x="10527157" y="2850769"/>
                  </a:cubicBezTo>
                  <a:lnTo>
                    <a:pt x="10527157" y="2844419"/>
                  </a:lnTo>
                  <a:lnTo>
                    <a:pt x="10527157" y="2850769"/>
                  </a:lnTo>
                  <a:lnTo>
                    <a:pt x="165608" y="2850769"/>
                  </a:lnTo>
                  <a:lnTo>
                    <a:pt x="165608" y="2844419"/>
                  </a:lnTo>
                  <a:lnTo>
                    <a:pt x="165608" y="2850769"/>
                  </a:lnTo>
                  <a:cubicBezTo>
                    <a:pt x="74168" y="2850769"/>
                    <a:pt x="0" y="2776855"/>
                    <a:pt x="0" y="268566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85669"/>
                  </a:lnTo>
                  <a:lnTo>
                    <a:pt x="6350" y="2685669"/>
                  </a:lnTo>
                  <a:lnTo>
                    <a:pt x="12700" y="2685669"/>
                  </a:lnTo>
                  <a:cubicBezTo>
                    <a:pt x="12700" y="2769870"/>
                    <a:pt x="81153" y="2838069"/>
                    <a:pt x="165608" y="2838069"/>
                  </a:cubicBezTo>
                  <a:lnTo>
                    <a:pt x="10527157" y="2838069"/>
                  </a:lnTo>
                  <a:cubicBezTo>
                    <a:pt x="10611612" y="2838069"/>
                    <a:pt x="10680064" y="2769743"/>
                    <a:pt x="10680064" y="2685669"/>
                  </a:cubicBezTo>
                  <a:lnTo>
                    <a:pt x="10680064" y="165100"/>
                  </a:lnTo>
                  <a:cubicBezTo>
                    <a:pt x="10680064" y="80899"/>
                    <a:pt x="10611612" y="12700"/>
                    <a:pt x="10527157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285280" y="7504360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 err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MedicalRecord</a:t>
            </a:r>
            <a:endParaRPr lang="en-US" sz="2874" b="1" dirty="0">
              <a:solidFill>
                <a:srgbClr val="272525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285280" y="8082409"/>
            <a:ext cx="7423994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RecordID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PatientID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AppointmentID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DoctorID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Notes, Treatment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9281071" y="7235130"/>
            <a:ext cx="8019604" cy="2138065"/>
            <a:chOff x="0" y="0"/>
            <a:chExt cx="10692805" cy="2850753"/>
          </a:xfrm>
        </p:grpSpPr>
        <p:sp>
          <p:nvSpPr>
            <p:cNvPr id="32" name="Freeform 32"/>
            <p:cNvSpPr/>
            <p:nvPr/>
          </p:nvSpPr>
          <p:spPr>
            <a:xfrm>
              <a:off x="6350" y="6350"/>
              <a:ext cx="10680064" cy="2838069"/>
            </a:xfrm>
            <a:custGeom>
              <a:avLst/>
              <a:gdLst/>
              <a:ahLst/>
              <a:cxnLst/>
              <a:rect l="l" t="t" r="r" b="b"/>
              <a:pathLst>
                <a:path w="10680064" h="2838069">
                  <a:moveTo>
                    <a:pt x="0" y="158750"/>
                  </a:moveTo>
                  <a:cubicBezTo>
                    <a:pt x="0" y="71120"/>
                    <a:pt x="71374" y="0"/>
                    <a:pt x="159258" y="0"/>
                  </a:cubicBezTo>
                  <a:lnTo>
                    <a:pt x="10520807" y="0"/>
                  </a:lnTo>
                  <a:cubicBezTo>
                    <a:pt x="10608818" y="0"/>
                    <a:pt x="10680064" y="71120"/>
                    <a:pt x="10680064" y="158750"/>
                  </a:cubicBezTo>
                  <a:lnTo>
                    <a:pt x="10680064" y="2679319"/>
                  </a:lnTo>
                  <a:cubicBezTo>
                    <a:pt x="10680064" y="2767076"/>
                    <a:pt x="10608690" y="2838069"/>
                    <a:pt x="10520807" y="2838069"/>
                  </a:cubicBezTo>
                  <a:lnTo>
                    <a:pt x="159258" y="2838069"/>
                  </a:lnTo>
                  <a:cubicBezTo>
                    <a:pt x="71247" y="2838069"/>
                    <a:pt x="0" y="2766949"/>
                    <a:pt x="0" y="2679319"/>
                  </a:cubicBezTo>
                  <a:close/>
                </a:path>
              </a:pathLst>
            </a:custGeom>
            <a:solidFill>
              <a:srgbClr val="CCEE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0" y="0"/>
              <a:ext cx="10692764" cy="2850769"/>
            </a:xfrm>
            <a:custGeom>
              <a:avLst/>
              <a:gdLst/>
              <a:ahLst/>
              <a:cxnLst/>
              <a:rect l="l" t="t" r="r" b="b"/>
              <a:pathLst>
                <a:path w="10692764" h="2850769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157" y="0"/>
                  </a:lnTo>
                  <a:lnTo>
                    <a:pt x="10527157" y="6350"/>
                  </a:lnTo>
                  <a:lnTo>
                    <a:pt x="10527157" y="0"/>
                  </a:lnTo>
                  <a:cubicBezTo>
                    <a:pt x="10618597" y="0"/>
                    <a:pt x="10692764" y="73914"/>
                    <a:pt x="10692764" y="165100"/>
                  </a:cubicBezTo>
                  <a:lnTo>
                    <a:pt x="10686414" y="165100"/>
                  </a:lnTo>
                  <a:lnTo>
                    <a:pt x="10692764" y="165100"/>
                  </a:lnTo>
                  <a:lnTo>
                    <a:pt x="10692764" y="2685669"/>
                  </a:lnTo>
                  <a:lnTo>
                    <a:pt x="10686414" y="2685669"/>
                  </a:lnTo>
                  <a:lnTo>
                    <a:pt x="10692764" y="2685669"/>
                  </a:lnTo>
                  <a:cubicBezTo>
                    <a:pt x="10692764" y="2776855"/>
                    <a:pt x="10618597" y="2850769"/>
                    <a:pt x="10527157" y="2850769"/>
                  </a:cubicBezTo>
                  <a:lnTo>
                    <a:pt x="10527157" y="2844419"/>
                  </a:lnTo>
                  <a:lnTo>
                    <a:pt x="10527157" y="2850769"/>
                  </a:lnTo>
                  <a:lnTo>
                    <a:pt x="165608" y="2850769"/>
                  </a:lnTo>
                  <a:lnTo>
                    <a:pt x="165608" y="2844419"/>
                  </a:lnTo>
                  <a:lnTo>
                    <a:pt x="165608" y="2850769"/>
                  </a:lnTo>
                  <a:cubicBezTo>
                    <a:pt x="74168" y="2850769"/>
                    <a:pt x="0" y="2776855"/>
                    <a:pt x="0" y="268566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85669"/>
                  </a:lnTo>
                  <a:lnTo>
                    <a:pt x="6350" y="2685669"/>
                  </a:lnTo>
                  <a:lnTo>
                    <a:pt x="12700" y="2685669"/>
                  </a:lnTo>
                  <a:cubicBezTo>
                    <a:pt x="12700" y="2769870"/>
                    <a:pt x="81153" y="2838069"/>
                    <a:pt x="165608" y="2838069"/>
                  </a:cubicBezTo>
                  <a:lnTo>
                    <a:pt x="10527157" y="2838069"/>
                  </a:lnTo>
                  <a:cubicBezTo>
                    <a:pt x="10611612" y="2838069"/>
                    <a:pt x="10680064" y="2769743"/>
                    <a:pt x="10680064" y="2685669"/>
                  </a:cubicBezTo>
                  <a:lnTo>
                    <a:pt x="10680064" y="165100"/>
                  </a:lnTo>
                  <a:cubicBezTo>
                    <a:pt x="10680064" y="80899"/>
                    <a:pt x="10611612" y="12700"/>
                    <a:pt x="10527157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9578876" y="7504360"/>
            <a:ext cx="372129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 err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Lab_Tests</a:t>
            </a:r>
            <a:endParaRPr lang="en-US" sz="2874" b="1" dirty="0">
              <a:solidFill>
                <a:srgbClr val="272525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9578876" y="8082409"/>
            <a:ext cx="7423994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TestID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RecordID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TestName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TestDate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Result,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DoctorNotes</a:t>
            </a:r>
            <a:endParaRPr lang="en-US" sz="2187" dirty="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-342900"/>
            <a:ext cx="18288000" cy="10629900"/>
            <a:chOff x="0" y="0"/>
            <a:chExt cx="24384000" cy="141732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41732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257800" y="808914"/>
            <a:ext cx="7467600" cy="1807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Relationship and Cardinality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3644950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Patients - Appointments: 1:M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4197698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Doctors - Appointments: 1:M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4750445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Patients -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MedicalRecords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: 1:M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5303192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Appointments -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MedicalRecords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: 1:1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5855940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Doctors -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MedicalRecords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: 1:M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6408687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MedicalRecords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- </a:t>
            </a:r>
            <a:r>
              <a:rPr lang="en-US" sz="218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LabTests</a:t>
            </a: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: 1:M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6961435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Patients - Billing: 1:M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2238" y="7514184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Appointments - Billing: 1:1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-68535" y="10462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68536" y="104626"/>
            <a:ext cx="18425071" cy="12293924"/>
            <a:chOff x="-395090" y="-931036"/>
            <a:chExt cx="24566761" cy="14647036"/>
          </a:xfrm>
        </p:grpSpPr>
        <p:sp>
          <p:nvSpPr>
            <p:cNvPr id="4" name="Freeform 4"/>
            <p:cNvSpPr/>
            <p:nvPr/>
          </p:nvSpPr>
          <p:spPr>
            <a:xfrm>
              <a:off x="-395090" y="-931036"/>
              <a:ext cx="24566761" cy="14647036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283169" y="698277"/>
            <a:ext cx="13994309" cy="1807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Assumptions and Special Considerations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87475" y="3970585"/>
            <a:ext cx="647402" cy="647402"/>
            <a:chOff x="0" y="0"/>
            <a:chExt cx="863203" cy="863203"/>
          </a:xfrm>
        </p:grpSpPr>
        <p:sp>
          <p:nvSpPr>
            <p:cNvPr id="7" name="Freeform 7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CCEE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15629" y="4108996"/>
            <a:ext cx="191095" cy="408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 dirty="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13632" y="3946773"/>
            <a:ext cx="3721299" cy="493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Patient Registration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13632" y="4524821"/>
            <a:ext cx="4324052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Patients must be registered before scheduling appointments.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516440" y="3970585"/>
            <a:ext cx="647403" cy="647402"/>
            <a:chOff x="0" y="0"/>
            <a:chExt cx="863203" cy="863203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CCEE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713487" y="4108996"/>
            <a:ext cx="253156" cy="408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442598" y="3946773"/>
            <a:ext cx="3721299" cy="493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Unique Identifiers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442598" y="4524821"/>
            <a:ext cx="4324052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Each entity has a unique identifier for accurate data tracking.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045404" y="3970585"/>
            <a:ext cx="647402" cy="647402"/>
            <a:chOff x="0" y="0"/>
            <a:chExt cx="863203" cy="863203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CCEE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2242750" y="4108996"/>
            <a:ext cx="252710" cy="408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971561" y="3946773"/>
            <a:ext cx="4324052" cy="95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Standardized Contact Information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971561" y="4989910"/>
            <a:ext cx="4324052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Contact information is stored in a consistent format.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987475" y="6580585"/>
            <a:ext cx="647402" cy="647403"/>
            <a:chOff x="0" y="0"/>
            <a:chExt cx="863203" cy="863203"/>
          </a:xfrm>
        </p:grpSpPr>
        <p:sp>
          <p:nvSpPr>
            <p:cNvPr id="25" name="Freeform 25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CCEE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190774" y="6718995"/>
            <a:ext cx="240655" cy="408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913632" y="6556773"/>
            <a:ext cx="3912989" cy="49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Insurance Information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913632" y="7134820"/>
            <a:ext cx="7088684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Billing records include insurance details and payment status.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9281071" y="6580585"/>
            <a:ext cx="647402" cy="647403"/>
            <a:chOff x="0" y="0"/>
            <a:chExt cx="863203" cy="863203"/>
          </a:xfrm>
        </p:grpSpPr>
        <p:sp>
          <p:nvSpPr>
            <p:cNvPr id="31" name="Freeform 31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CCEE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2D4E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9477970" y="6718995"/>
            <a:ext cx="253604" cy="408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5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207228" y="6556773"/>
            <a:ext cx="5337571" cy="430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2874" b="1" dirty="0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Role-Based Access Control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058401" y="7134820"/>
            <a:ext cx="7088684" cy="8738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Access to sensitive patient data is limited by user roles.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685800" y="0"/>
            <a:ext cx="18973800" cy="10287000"/>
            <a:chOff x="-914400" y="0"/>
            <a:chExt cx="25298400" cy="13716000"/>
          </a:xfrm>
        </p:grpSpPr>
        <p:sp>
          <p:nvSpPr>
            <p:cNvPr id="4" name="Freeform 4"/>
            <p:cNvSpPr/>
            <p:nvPr/>
          </p:nvSpPr>
          <p:spPr>
            <a:xfrm>
              <a:off x="-914400" y="0"/>
              <a:ext cx="252984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992238" y="3718620"/>
            <a:ext cx="8608962" cy="871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Normalization Process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5055096"/>
            <a:ext cx="9445526" cy="1335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l">
              <a:lnSpc>
                <a:spcPts val="3562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1NF : Ensured atomicity, removed repeating groups.</a:t>
            </a:r>
          </a:p>
          <a:p>
            <a:pPr marL="342900" indent="-342900" algn="l">
              <a:lnSpc>
                <a:spcPts val="3562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2NF : Moved Performance metrics from content to a separate table.</a:t>
            </a:r>
          </a:p>
          <a:p>
            <a:pPr marL="342900" indent="-342900" algn="l">
              <a:lnSpc>
                <a:spcPts val="3562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3NF : Removed transitive dependencies like in the Billing table.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190500" y="-190500"/>
            <a:ext cx="18669000" cy="11925300"/>
            <a:chOff x="-508000" y="-329938"/>
            <a:chExt cx="24892000" cy="14045938"/>
          </a:xfrm>
        </p:grpSpPr>
        <p:sp>
          <p:nvSpPr>
            <p:cNvPr id="4" name="Freeform 4"/>
            <p:cNvSpPr/>
            <p:nvPr/>
          </p:nvSpPr>
          <p:spPr>
            <a:xfrm>
              <a:off x="-508000" y="-329938"/>
              <a:ext cx="24892000" cy="14045938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905000" y="723900"/>
            <a:ext cx="15085963" cy="871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Entity Relationship Diagram (ERD)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81000" y="1862377"/>
            <a:ext cx="17526000" cy="4122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ERD visually represents the entities, attributes, relationships, and cardinality of the Health Care Management System database.</a:t>
            </a:r>
          </a:p>
        </p:txBody>
      </p:sp>
      <p:pic>
        <p:nvPicPr>
          <p:cNvPr id="8" name="Image 6">
            <a:extLst>
              <a:ext uri="{FF2B5EF4-FFF2-40B4-BE49-F238E27FC236}">
                <a16:creationId xmlns:a16="http://schemas.microsoft.com/office/drawing/2014/main" id="{A6C51C7B-0DF7-B1F8-C742-93C30658FEA8}"/>
              </a:ext>
            </a:extLst>
          </p:cNvPr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49437" y="2541306"/>
            <a:ext cx="15924163" cy="774569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97888" y="0"/>
            <a:ext cx="18190112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24063" y="118590"/>
            <a:ext cx="18821400" cy="11087100"/>
            <a:chOff x="0" y="-1066800"/>
            <a:chExt cx="25095200" cy="14782800"/>
          </a:xfrm>
        </p:grpSpPr>
        <p:sp>
          <p:nvSpPr>
            <p:cNvPr id="4" name="Freeform 4"/>
            <p:cNvSpPr/>
            <p:nvPr/>
          </p:nvSpPr>
          <p:spPr>
            <a:xfrm>
              <a:off x="0" y="-1066800"/>
              <a:ext cx="25095200" cy="147828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9829800" y="3320181"/>
            <a:ext cx="6705600" cy="5520184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81585" y="183558"/>
            <a:ext cx="18190110" cy="871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Data Definition Language (DDL)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889" y="1087876"/>
            <a:ext cx="17580511" cy="1335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DDL script defines the tables, their attributes, data types, and relationships. It includes sequences, triggers, and views for managing data integrity and providing efficient data access.</a:t>
            </a:r>
          </a:p>
          <a:p>
            <a:pPr algn="l">
              <a:lnSpc>
                <a:spcPts val="3562"/>
              </a:lnSpc>
            </a:pPr>
            <a:endParaRPr lang="en-US" sz="2187" dirty="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9DB85A-3D23-6385-02B0-228B7FE7BD2F}"/>
              </a:ext>
            </a:extLst>
          </p:cNvPr>
          <p:cNvSpPr txBox="1"/>
          <p:nvPr/>
        </p:nvSpPr>
        <p:spPr>
          <a:xfrm>
            <a:off x="370365" y="3392720"/>
            <a:ext cx="5014344" cy="68941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SEQUENCE </a:t>
            </a:r>
            <a:r>
              <a:rPr lang="en-US" sz="24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patient_id_seq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START WITH 1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INCREMENT BY 1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NO MINVALUE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NO MAXVALUE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CACHE 1;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</a:t>
            </a:r>
            <a:endParaRPr lang="en-IN" sz="2400" dirty="0">
              <a:effectLst/>
              <a:ea typeface="Carlito"/>
              <a:cs typeface="Carlit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SEQUENCE </a:t>
            </a:r>
            <a:r>
              <a:rPr lang="en-US" sz="24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doctor_id_seq</a:t>
            </a:r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 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	START WITH 100    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	INCREMENT BY 1 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	NO MINVALUE     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	NO MAXVALUE 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	CACHE 1;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2400" dirty="0">
              <a:effectLst/>
              <a:ea typeface="Carlito"/>
              <a:cs typeface="Carlit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SEQUENCE </a:t>
            </a:r>
            <a:r>
              <a:rPr lang="en-US" sz="24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appointment_id_seq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	START WITH 1000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2400" dirty="0">
                <a:solidFill>
                  <a:srgbClr val="000000"/>
                </a:solidFill>
                <a:effectLst/>
                <a:ea typeface="Carlito"/>
                <a:cs typeface="Carlito"/>
              </a:rPr>
              <a:t>	INCREMENT BY 1;</a:t>
            </a:r>
            <a:endParaRPr lang="en-IN" sz="2400" dirty="0">
              <a:effectLst/>
              <a:ea typeface="Carlito"/>
              <a:cs typeface="Carlito"/>
            </a:endParaRPr>
          </a:p>
          <a:p>
            <a:r>
              <a:rPr lang="en-US" sz="105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1050" dirty="0">
              <a:effectLst/>
              <a:ea typeface="Carlito"/>
              <a:cs typeface="Carlit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D7B0B2-D0CD-07CB-7B91-D5438978CC31}"/>
              </a:ext>
            </a:extLst>
          </p:cNvPr>
          <p:cNvSpPr txBox="1"/>
          <p:nvPr/>
        </p:nvSpPr>
        <p:spPr>
          <a:xfrm>
            <a:off x="5233739" y="3400562"/>
            <a:ext cx="541020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SEQUENCE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record_id_seq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START WITH 3000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INCREMENT BY 1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NO MINVALUE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NO MAXVALUE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CACHE 1;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2000" dirty="0">
              <a:effectLst/>
              <a:ea typeface="Carlito"/>
              <a:cs typeface="Carli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SEQUENCE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test_id_seq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START WITH 7000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INCREMENT BY 1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NO MINVALUE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NO MAXVALUE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CACHE 1;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 </a:t>
            </a:r>
            <a:endParaRPr lang="en-IN" sz="2000" dirty="0">
              <a:effectLst/>
              <a:ea typeface="Carlito"/>
              <a:cs typeface="Carli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CREATE SEQUENCE </a:t>
            </a:r>
            <a:r>
              <a:rPr lang="en-US" sz="2000" dirty="0" err="1">
                <a:solidFill>
                  <a:srgbClr val="000000"/>
                </a:solidFill>
                <a:effectLst/>
                <a:ea typeface="Carlito"/>
                <a:cs typeface="Carlito"/>
              </a:rPr>
              <a:t>bill_id_sequen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START WITH 5000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INCREMENT BY 1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NO MINVALUE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NO MAXVALUE</a:t>
            </a:r>
            <a:endParaRPr lang="en-IN" sz="2000" dirty="0">
              <a:effectLst/>
              <a:ea typeface="Carlito"/>
              <a:cs typeface="Carlito"/>
            </a:endParaRPr>
          </a:p>
          <a:p>
            <a:r>
              <a:rPr lang="en-US" sz="2000" dirty="0">
                <a:solidFill>
                  <a:srgbClr val="000000"/>
                </a:solidFill>
                <a:effectLst/>
                <a:ea typeface="Carlito"/>
                <a:cs typeface="Carlito"/>
              </a:rPr>
              <a:t>    CACHE 1;</a:t>
            </a:r>
            <a:endParaRPr lang="en-IN" sz="2000" dirty="0">
              <a:effectLst/>
              <a:ea typeface="Carlito"/>
              <a:cs typeface="Carlito"/>
            </a:endParaRPr>
          </a:p>
          <a:p>
            <a:endParaRPr lang="en-US" sz="2000" dirty="0"/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5114DDC5-8229-52F1-6C00-E5ACD215B76A}"/>
              </a:ext>
            </a:extLst>
          </p:cNvPr>
          <p:cNvSpPr txBox="1"/>
          <p:nvPr/>
        </p:nvSpPr>
        <p:spPr>
          <a:xfrm>
            <a:off x="175259" y="2222299"/>
            <a:ext cx="3253741" cy="17550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4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SEQUENCES: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1232</Words>
  <Application>Microsoft Macintosh PowerPoint</Application>
  <PresentationFormat>Custom</PresentationFormat>
  <Paragraphs>228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Wingdings</vt:lpstr>
      <vt:lpstr>Arimo Bold</vt:lpstr>
      <vt:lpstr>Inter</vt:lpstr>
      <vt:lpstr>Aptos</vt:lpstr>
      <vt:lpstr>Arial</vt:lpstr>
      <vt:lpstr>Carlito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abcd.pptx</dc:title>
  <cp:lastModifiedBy>Canugovi, Tara</cp:lastModifiedBy>
  <cp:revision>14</cp:revision>
  <dcterms:created xsi:type="dcterms:W3CDTF">2006-08-16T00:00:00Z</dcterms:created>
  <dcterms:modified xsi:type="dcterms:W3CDTF">2024-12-04T23:18:40Z</dcterms:modified>
  <dc:identifier>DAGYR4NYojo</dc:identifier>
</cp:coreProperties>
</file>

<file path=docProps/thumbnail.jpeg>
</file>